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8"/>
  </p:notesMasterIdLst>
  <p:sldIdLst>
    <p:sldId id="256" r:id="rId2"/>
    <p:sldId id="258" r:id="rId3"/>
    <p:sldId id="263" r:id="rId4"/>
    <p:sldId id="262" r:id="rId5"/>
    <p:sldId id="260" r:id="rId6"/>
    <p:sldId id="265" r:id="rId7"/>
    <p:sldId id="266" r:id="rId8"/>
    <p:sldId id="267" r:id="rId9"/>
    <p:sldId id="308" r:id="rId10"/>
    <p:sldId id="270" r:id="rId11"/>
    <p:sldId id="341" r:id="rId12"/>
    <p:sldId id="271" r:id="rId13"/>
    <p:sldId id="272" r:id="rId14"/>
    <p:sldId id="273" r:id="rId15"/>
    <p:sldId id="274" r:id="rId16"/>
    <p:sldId id="275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09" r:id="rId28"/>
    <p:sldId id="355" r:id="rId29"/>
    <p:sldId id="367" r:id="rId30"/>
    <p:sldId id="369" r:id="rId31"/>
    <p:sldId id="370" r:id="rId32"/>
    <p:sldId id="371" r:id="rId33"/>
    <p:sldId id="368" r:id="rId34"/>
    <p:sldId id="372" r:id="rId35"/>
    <p:sldId id="373" r:id="rId36"/>
    <p:sldId id="374" r:id="rId37"/>
    <p:sldId id="353" r:id="rId38"/>
    <p:sldId id="354" r:id="rId39"/>
    <p:sldId id="342" r:id="rId40"/>
    <p:sldId id="343" r:id="rId41"/>
    <p:sldId id="346" r:id="rId42"/>
    <p:sldId id="348" r:id="rId43"/>
    <p:sldId id="349" r:id="rId44"/>
    <p:sldId id="350" r:id="rId45"/>
    <p:sldId id="351" r:id="rId46"/>
    <p:sldId id="385" r:id="rId47"/>
    <p:sldId id="344" r:id="rId48"/>
    <p:sldId id="331" r:id="rId49"/>
    <p:sldId id="332" r:id="rId50"/>
    <p:sldId id="333" r:id="rId51"/>
    <p:sldId id="334" r:id="rId52"/>
    <p:sldId id="335" r:id="rId53"/>
    <p:sldId id="336" r:id="rId54"/>
    <p:sldId id="340" r:id="rId55"/>
    <p:sldId id="356" r:id="rId56"/>
    <p:sldId id="352" r:id="rId5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79" autoAdjust="0"/>
  </p:normalViewPr>
  <p:slideViewPr>
    <p:cSldViewPr snapToGrid="0" snapToObjects="1">
      <p:cViewPr>
        <p:scale>
          <a:sx n="98" d="100"/>
          <a:sy n="98" d="100"/>
        </p:scale>
        <p:origin x="12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https://www.flickr.com/photos/77106971@N00/1420127033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9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http://www.publicdomainpictures.net/view-image.php?image=160669&amp;picture=sentry-guard-clipart-illustration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5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63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6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08 –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[] </a:t>
            </a:r>
            <a:r>
              <a:rPr lang="en-US" dirty="0"/>
              <a:t>to </a:t>
            </a:r>
            <a:r>
              <a:rPr lang="en-US" dirty="0" smtClean="0"/>
              <a:t>assign initial values (</a:t>
            </a:r>
            <a:r>
              <a:rPr lang="en-US" i="1" dirty="0" smtClean="0"/>
              <a:t>initialization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[1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3, 5]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  = [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And to refer </a:t>
            </a:r>
            <a:r>
              <a:rPr lang="en-US" dirty="0"/>
              <a:t>to individual </a:t>
            </a:r>
            <a:r>
              <a:rPr lang="en-US" dirty="0" smtClean="0"/>
              <a:t>elements of a list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print(words[0])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 = 2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44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686801" cy="4156799"/>
          </a:xfrm>
        </p:spPr>
        <p:txBody>
          <a:bodyPr/>
          <a:lstStyle/>
          <a:p>
            <a:r>
              <a:rPr lang="en-US" dirty="0"/>
              <a:t>Heterogeneous </a:t>
            </a:r>
            <a:r>
              <a:rPr lang="en-US" dirty="0" smtClean="0"/>
              <a:t>(multiple data types!)</a:t>
            </a:r>
            <a:endParaRPr lang="en-US" dirty="0"/>
          </a:p>
          <a:p>
            <a:r>
              <a:rPr lang="en-US" dirty="0" smtClean="0"/>
              <a:t>Contiguous (all together in memory)</a:t>
            </a:r>
            <a:endParaRPr lang="en-US" dirty="0"/>
          </a:p>
          <a:p>
            <a:r>
              <a:rPr lang="en-US" dirty="0" smtClean="0"/>
              <a:t>Ordered </a:t>
            </a:r>
            <a:r>
              <a:rPr lang="en-US" dirty="0"/>
              <a:t>(numbered from 0 to n-1)</a:t>
            </a:r>
          </a:p>
          <a:p>
            <a:endParaRPr lang="en-US" dirty="0" smtClean="0"/>
          </a:p>
          <a:p>
            <a:r>
              <a:rPr lang="en-US" dirty="0" smtClean="0"/>
              <a:t>Have instant (“random”) access </a:t>
            </a:r>
            <a:r>
              <a:rPr lang="en-US" dirty="0"/>
              <a:t>to any element</a:t>
            </a:r>
          </a:p>
          <a:p>
            <a:r>
              <a:rPr lang="en-US" dirty="0" smtClean="0"/>
              <a:t>Elements are added using 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append </a:t>
            </a:r>
            <a:r>
              <a:rPr lang="en-US" dirty="0" smtClean="0"/>
              <a:t>method</a:t>
            </a:r>
          </a:p>
          <a:p>
            <a:r>
              <a:rPr lang="en-US" dirty="0" smtClean="0"/>
              <a:t>Are </a:t>
            </a:r>
            <a:r>
              <a:rPr lang="en-US" dirty="0"/>
              <a:t>“mutable sequences of arbitrary </a:t>
            </a:r>
            <a:r>
              <a:rPr lang="en-US" dirty="0" smtClean="0"/>
              <a:t>objects”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38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Example: Grocery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getting ready </a:t>
            </a:r>
            <a:r>
              <a:rPr lang="en-US" dirty="0" smtClean="0"/>
              <a:t>to </a:t>
            </a:r>
            <a:r>
              <a:rPr lang="en-US" dirty="0"/>
              <a:t>head </a:t>
            </a:r>
            <a:r>
              <a:rPr lang="en-US" dirty="0" smtClean="0"/>
              <a:t>to </a:t>
            </a:r>
            <a:r>
              <a:rPr lang="en-US" dirty="0"/>
              <a:t>the grocery store to get some much needed </a:t>
            </a:r>
            <a:r>
              <a:rPr lang="en-US" dirty="0" smtClean="0"/>
              <a:t>food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order to </a:t>
            </a:r>
            <a:r>
              <a:rPr lang="en-US" dirty="0" smtClean="0"/>
              <a:t>organize </a:t>
            </a:r>
            <a:r>
              <a:rPr lang="en-US" dirty="0"/>
              <a:t>your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trip and </a:t>
            </a:r>
            <a:r>
              <a:rPr lang="en-US" dirty="0"/>
              <a:t>to </a:t>
            </a:r>
            <a:r>
              <a:rPr lang="en-US" dirty="0" smtClean="0"/>
              <a:t>reduce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number of </a:t>
            </a:r>
            <a:r>
              <a:rPr lang="en-US" dirty="0"/>
              <a:t>impulse buys,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decide </a:t>
            </a:r>
            <a:r>
              <a:rPr lang="en-US" dirty="0"/>
              <a:t>to make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grocery </a:t>
            </a:r>
            <a:r>
              <a:rPr lang="en-US" dirty="0"/>
              <a:t>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</a:t>
            </a:r>
            <a:r>
              <a:rPr lang="en-US" sz="900" dirty="0" smtClean="0"/>
              <a:t>flickr.com</a:t>
            </a:r>
            <a:endParaRPr lang="en-US" sz="9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3285" y="3859988"/>
            <a:ext cx="3641689" cy="2709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Example: Grocery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Inputs:</a:t>
            </a:r>
          </a:p>
          <a:p>
            <a:pPr lvl="1"/>
            <a:r>
              <a:rPr lang="en-US" sz="3200" dirty="0" smtClean="0"/>
              <a:t>3 </a:t>
            </a:r>
            <a:r>
              <a:rPr lang="en-US" sz="3200" dirty="0"/>
              <a:t>items for grocery list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sz="3200" dirty="0" smtClean="0"/>
              <a:t>Store </a:t>
            </a:r>
            <a:r>
              <a:rPr lang="en-US" sz="3200" dirty="0" smtClean="0"/>
              <a:t>groceries </a:t>
            </a:r>
            <a:r>
              <a:rPr lang="en-US" sz="3200" dirty="0"/>
              <a:t>using list data </a:t>
            </a:r>
            <a:r>
              <a:rPr lang="en-US" sz="3200" dirty="0" smtClean="0"/>
              <a:t>structure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sz="3200" dirty="0" smtClean="0"/>
              <a:t>Final </a:t>
            </a:r>
            <a:r>
              <a:rPr lang="en-US" sz="3200" dirty="0"/>
              <a:t>g</a:t>
            </a:r>
            <a:r>
              <a:rPr lang="en-US" sz="3200" dirty="0" smtClean="0"/>
              <a:t>rocery </a:t>
            </a:r>
            <a:r>
              <a:rPr lang="en-US" sz="3200" dirty="0"/>
              <a:t>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8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Grocery List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80" y="1856241"/>
            <a:ext cx="8995719" cy="415679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"Welcome to the Grocery Manager 1.0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[None]*3    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value and size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get grocery items from the user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first item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second item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third item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out the items they selected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8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Grocery List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05" y="1722224"/>
            <a:ext cx="8760941" cy="4156799"/>
          </a:xfrm>
        </p:spPr>
        <p:txBody>
          <a:bodyPr/>
          <a:lstStyle/>
          <a:p>
            <a:r>
              <a:rPr lang="en-US" dirty="0" smtClean="0"/>
              <a:t>Here’s a demonstration</a:t>
            </a:r>
            <a:br>
              <a:rPr lang="en-US" dirty="0" smtClean="0"/>
            </a:br>
            <a:r>
              <a:rPr lang="en-US" dirty="0" smtClean="0"/>
              <a:t>of what the code is doing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groceries.py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first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item:  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second item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eggs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third item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oil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152767" y="1493430"/>
          <a:ext cx="3534033" cy="166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8011"/>
                <a:gridCol w="1178011"/>
                <a:gridCol w="1178011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82"/>
          <p:cNvGrpSpPr>
            <a:grpSpLocks/>
          </p:cNvGrpSpPr>
          <p:nvPr/>
        </p:nvGrpSpPr>
        <p:grpSpPr bwMode="auto">
          <a:xfrm flipV="1">
            <a:off x="5209534" y="3159670"/>
            <a:ext cx="549876" cy="457200"/>
            <a:chOff x="7696108" y="4572000"/>
            <a:chExt cx="500747" cy="9144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1751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 flipV="1">
              <a:off x="7696108" y="4578350"/>
              <a:ext cx="500747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5161005" y="2347779"/>
            <a:ext cx="1149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milk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1393" y="2351895"/>
            <a:ext cx="1149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eggs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6193" y="2347778"/>
            <a:ext cx="92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oil</a:t>
            </a:r>
            <a:endParaRPr lang="en-US" sz="3600" dirty="0"/>
          </a:p>
        </p:txBody>
      </p:sp>
      <p:grpSp>
        <p:nvGrpSpPr>
          <p:cNvPr id="12" name="Group 82"/>
          <p:cNvGrpSpPr>
            <a:grpSpLocks/>
          </p:cNvGrpSpPr>
          <p:nvPr/>
        </p:nvGrpSpPr>
        <p:grpSpPr bwMode="auto">
          <a:xfrm flipV="1">
            <a:off x="5209538" y="3144601"/>
            <a:ext cx="1740263" cy="772485"/>
            <a:chOff x="7681287" y="4572000"/>
            <a:chExt cx="500742" cy="9144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81751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7681287" y="4578349"/>
              <a:ext cx="500742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  <p:grpSp>
        <p:nvGrpSpPr>
          <p:cNvPr id="15" name="Group 82"/>
          <p:cNvGrpSpPr>
            <a:grpSpLocks/>
          </p:cNvGrpSpPr>
          <p:nvPr/>
        </p:nvGrpSpPr>
        <p:grpSpPr bwMode="auto">
          <a:xfrm flipV="1">
            <a:off x="5209537" y="3144601"/>
            <a:ext cx="2902801" cy="1118480"/>
            <a:chOff x="7678504" y="4572000"/>
            <a:chExt cx="500742" cy="91440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8175171" y="4572000"/>
              <a:ext cx="0" cy="914400"/>
            </a:xfrm>
            <a:prstGeom prst="straightConnector1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7678504" y="4578350"/>
              <a:ext cx="500742" cy="0"/>
            </a:xfrm>
            <a:prstGeom prst="line">
              <a:avLst/>
            </a:prstGeom>
            <a:noFill/>
            <a:ln w="57150" cap="flat" cmpd="sng" algn="ctr">
              <a:solidFill>
                <a:srgbClr val="0070C0"/>
              </a:solidFill>
              <a:prstDash val="solid"/>
            </a:ln>
            <a:effectLst/>
          </p:spPr>
        </p:cxnSp>
      </p:grp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458995" y="4510216"/>
            <a:ext cx="6437869" cy="201415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prstDash val="sysDot"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[None]*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...: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...: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grocery_list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...: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83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Example: Grocery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make this process easier</a:t>
            </a:r>
            <a:r>
              <a:rPr lang="en-US" dirty="0" smtClean="0"/>
              <a:t>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Loops</a:t>
            </a:r>
            <a:r>
              <a:rPr lang="en-US" dirty="0"/>
              <a:t>!</a:t>
            </a:r>
          </a:p>
          <a:p>
            <a:pPr lvl="1"/>
            <a:r>
              <a:rPr lang="en-US" dirty="0" smtClean="0"/>
              <a:t>Instead of asking for each item individually, we could keep adding items to the list until we wanted to stop (or the list was “full”)</a:t>
            </a:r>
          </a:p>
          <a:p>
            <a:pPr lvl="3"/>
            <a:endParaRPr lang="en-US" dirty="0"/>
          </a:p>
          <a:p>
            <a:r>
              <a:rPr lang="en-US" dirty="0" smtClean="0"/>
              <a:t>We’ll update our program to use a loop soon</a:t>
            </a:r>
          </a:p>
          <a:p>
            <a:pPr lvl="1"/>
            <a:r>
              <a:rPr lang="en-US" dirty="0" smtClean="0"/>
              <a:t>For now, let’s talk about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loops a bit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3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Mutating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22105" cy="4156799"/>
          </a:xfrm>
        </p:spPr>
        <p:txBody>
          <a:bodyPr/>
          <a:lstStyle/>
          <a:p>
            <a:r>
              <a:rPr lang="en-US" dirty="0" smtClean="0"/>
              <a:t>Remember that lists are defined as </a:t>
            </a:r>
            <a:br>
              <a:rPr lang="en-US" dirty="0" smtClean="0"/>
            </a:br>
            <a:r>
              <a:rPr lang="en-US" dirty="0" smtClean="0"/>
              <a:t>“mutable </a:t>
            </a:r>
            <a:r>
              <a:rPr lang="en-US" dirty="0"/>
              <a:t>sequences of </a:t>
            </a:r>
            <a:r>
              <a:rPr lang="en-US" dirty="0" smtClean="0"/>
              <a:t>arbitrary objects”</a:t>
            </a:r>
          </a:p>
          <a:p>
            <a:pPr lvl="1"/>
            <a:r>
              <a:rPr lang="en-US" dirty="0" smtClean="0"/>
              <a:t>“Mutable” just means we can change them</a:t>
            </a:r>
          </a:p>
          <a:p>
            <a:endParaRPr lang="en-US" dirty="0"/>
          </a:p>
          <a:p>
            <a:r>
              <a:rPr lang="en-US" dirty="0"/>
              <a:t>So far, the only thing we’ve </a:t>
            </a:r>
            <a:r>
              <a:rPr lang="en-US" dirty="0" smtClean="0"/>
              <a:t>changed </a:t>
            </a:r>
            <a:br>
              <a:rPr lang="en-US" dirty="0" smtClean="0"/>
            </a:br>
            <a:r>
              <a:rPr lang="en-US" dirty="0" smtClean="0"/>
              <a:t>has been the content of the list</a:t>
            </a:r>
          </a:p>
          <a:p>
            <a:pPr lvl="1"/>
            <a:r>
              <a:rPr lang="en-US" sz="3200" dirty="0" smtClean="0"/>
              <a:t>But we can also change a list’s size, </a:t>
            </a:r>
            <a:br>
              <a:rPr lang="en-US" sz="3200" dirty="0" smtClean="0"/>
            </a:br>
            <a:r>
              <a:rPr lang="en-US" sz="3200" dirty="0" smtClean="0"/>
              <a:t>by adding and removing elements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9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List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functions we’ll cover today </a:t>
            </a:r>
            <a:br>
              <a:rPr lang="en-US" dirty="0" smtClean="0"/>
            </a:br>
            <a:r>
              <a:rPr lang="en-US" dirty="0" smtClean="0"/>
              <a:t>that can add and remove things to our lists</a:t>
            </a:r>
          </a:p>
          <a:p>
            <a:pPr lvl="1"/>
            <a:r>
              <a:rPr lang="en-US" sz="3200" dirty="0"/>
              <a:t>There are more, but we’ll cover them </a:t>
            </a:r>
            <a:r>
              <a:rPr lang="en-US" sz="3200" dirty="0" smtClean="0"/>
              <a:t>later</a:t>
            </a:r>
            <a:endParaRPr lang="en-US" dirty="0" smtClean="0"/>
          </a:p>
          <a:p>
            <a:endParaRPr lang="en-US" dirty="0"/>
          </a:p>
          <a:p>
            <a:pPr marL="91440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.append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91440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.remove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7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/>
              <a:t>loops</a:t>
            </a:r>
          </a:p>
          <a:p>
            <a:pPr lvl="1"/>
            <a:r>
              <a:rPr lang="en-US" sz="3200" dirty="0"/>
              <a:t>Syntax of a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sz="3200" dirty="0"/>
              <a:t>loop</a:t>
            </a:r>
          </a:p>
          <a:p>
            <a:pPr lvl="1"/>
            <a:r>
              <a:rPr lang="en-US" sz="3200" dirty="0"/>
              <a:t>Interactive loops</a:t>
            </a:r>
          </a:p>
          <a:p>
            <a:pPr lvl="1"/>
            <a:r>
              <a:rPr lang="en-US" sz="3200" dirty="0"/>
              <a:t>Infinite loops and other </a:t>
            </a:r>
            <a:r>
              <a:rPr lang="en-US" sz="3200" dirty="0" smtClean="0"/>
              <a:t>problems</a:t>
            </a:r>
          </a:p>
          <a:p>
            <a:endParaRPr lang="en-US" dirty="0" smtClean="0"/>
          </a:p>
          <a:p>
            <a:r>
              <a:rPr lang="en-US" dirty="0" smtClean="0"/>
              <a:t>Nested Loops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Function: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append()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94295" cy="4156799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append() </a:t>
            </a:r>
            <a:r>
              <a:rPr lang="en-US" dirty="0" smtClean="0"/>
              <a:t>function lets us add items to the end of a list, increasing its size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listName.append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itemToAppend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Useful for creating a list from flexible input</a:t>
            </a:r>
          </a:p>
          <a:p>
            <a:pPr lvl="1"/>
            <a:r>
              <a:rPr lang="en-US" dirty="0" smtClean="0"/>
              <a:t>Allows the list to expand as the user needs</a:t>
            </a:r>
          </a:p>
          <a:p>
            <a:pPr lvl="1"/>
            <a:r>
              <a:rPr lang="en-US" dirty="0" smtClean="0"/>
              <a:t>No longer need to initialize lists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[None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 smtClean="0"/>
              <a:t>Can instead start with an empty list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82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append()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686801" cy="4156799"/>
          </a:xfrm>
        </p:spPr>
        <p:txBody>
          <a:bodyPr/>
          <a:lstStyle/>
          <a:p>
            <a:r>
              <a:rPr lang="en-US" dirty="0" smtClean="0"/>
              <a:t>We can use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append() </a:t>
            </a:r>
            <a:r>
              <a:rPr lang="en-US" dirty="0" smtClean="0"/>
              <a:t>to create a list of numbers (continuing until the user enters 0)</a:t>
            </a:r>
          </a:p>
          <a:p>
            <a:pPr lvl="3"/>
            <a:endParaRPr lang="en-US" dirty="0"/>
          </a:p>
          <a:p>
            <a:pPr marL="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 = []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initialize the list to be empty</a:t>
            </a:r>
          </a:p>
          <a:p>
            <a:pPr marL="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give loop variable an initial value</a:t>
            </a:r>
          </a:p>
          <a:p>
            <a:pPr marL="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 0: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number, 0 to stop: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0:      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only append if it's valid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values.append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 value to the list</a:t>
            </a:r>
          </a:p>
          <a:p>
            <a:pPr marL="2286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70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append()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dirty="0"/>
              <a:t>We can 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append() </a:t>
            </a:r>
            <a:r>
              <a:rPr lang="en-US" dirty="0"/>
              <a:t>to create a list of </a:t>
            </a:r>
            <a:r>
              <a:rPr lang="en-US" dirty="0" smtClean="0"/>
              <a:t>numbers (continuing </a:t>
            </a:r>
            <a:r>
              <a:rPr lang="en-US" dirty="0"/>
              <a:t>until the user enters </a:t>
            </a:r>
            <a:r>
              <a:rPr lang="en-US" dirty="0" smtClean="0"/>
              <a:t>0)</a:t>
            </a:r>
          </a:p>
          <a:p>
            <a:pPr marL="457200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0: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number, 0 to stop: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0:    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only append if it's valid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values.append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 value to the list</a:t>
            </a:r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58811" y="5232907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 = 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124234" y="5015650"/>
          <a:ext cx="208280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840874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124234" y="5015650"/>
          <a:ext cx="898357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57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022591" y="5015650"/>
          <a:ext cx="898357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57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22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920948" y="5015650"/>
          <a:ext cx="898357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57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819305" y="5015650"/>
          <a:ext cx="898357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57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-6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6717662" y="5015650"/>
          <a:ext cx="898357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357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74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Function: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remove()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94295" cy="4156799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remove() </a:t>
            </a:r>
            <a:r>
              <a:rPr lang="en-US" dirty="0" smtClean="0"/>
              <a:t>function lets us remove an item from the list – specifically, it finds and removes the first instance of a given value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listName.remove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valueToRemove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Useful for deleting things we don’t need</a:t>
            </a:r>
          </a:p>
          <a:p>
            <a:pPr lvl="1"/>
            <a:r>
              <a:rPr lang="en-US" dirty="0" smtClean="0"/>
              <a:t>For example, removing students who have </a:t>
            </a:r>
            <a:br>
              <a:rPr lang="en-US" dirty="0" smtClean="0"/>
            </a:br>
            <a:r>
              <a:rPr lang="en-US" dirty="0" smtClean="0"/>
              <a:t>dropped the class from the class roster</a:t>
            </a:r>
          </a:p>
          <a:p>
            <a:pPr lvl="1"/>
            <a:r>
              <a:rPr lang="en-US" dirty="0" smtClean="0"/>
              <a:t>Instead of the list having “empty”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95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remove()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78516" cy="4156799"/>
          </a:xfrm>
        </p:spPr>
        <p:txBody>
          <a:bodyPr/>
          <a:lstStyle/>
          <a:p>
            <a:r>
              <a:rPr lang="en-US" dirty="0"/>
              <a:t>We can 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remove() </a:t>
            </a:r>
            <a:r>
              <a:rPr lang="en-US" dirty="0"/>
              <a:t>to remove students who have dropped the class from the roster</a:t>
            </a:r>
          </a:p>
          <a:p>
            <a:pPr marL="457200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roster = 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"Adam"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"Alice"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"Andy"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Ariel"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58811" y="4904118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roster = 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124234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Adam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371479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618724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Andy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865969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Ariel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44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remove()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78516" cy="4156799"/>
          </a:xfrm>
        </p:spPr>
        <p:txBody>
          <a:bodyPr/>
          <a:lstStyle/>
          <a:p>
            <a:r>
              <a:rPr lang="en-US" dirty="0"/>
              <a:t>We can 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remove() </a:t>
            </a:r>
            <a:r>
              <a:rPr lang="en-US" dirty="0"/>
              <a:t>to remove students who have dropped the class from the roster</a:t>
            </a:r>
          </a:p>
          <a:p>
            <a:pPr marL="457200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roster = 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"Adam"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"Alice"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"Andy"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Ariel"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roster.remove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"Adam"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Adam has dropped the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58811" y="4904118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roster = 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124234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Adam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371479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618724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Andy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865969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Ariel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55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4255E-6 L -0.13281 -4.0425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9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4255E-6 L -0.13646 -4.0425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2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4255E-6 L -0.13646 -4.04255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remove()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78516" cy="4156799"/>
          </a:xfrm>
        </p:spPr>
        <p:txBody>
          <a:bodyPr/>
          <a:lstStyle/>
          <a:p>
            <a:r>
              <a:rPr lang="en-US" dirty="0"/>
              <a:t>We can 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remove() </a:t>
            </a:r>
            <a:r>
              <a:rPr lang="en-US" dirty="0"/>
              <a:t>to remove students who have dropped the class from the roster</a:t>
            </a:r>
          </a:p>
          <a:p>
            <a:pPr marL="457200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roster = 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"Adam"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"Alice"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"Andy"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Ariel"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roster.remove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"Adam"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Adam has dropped the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  <a:p>
            <a:pPr marL="2286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roster.remove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"Bob"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Bob is not in the roster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58811" y="4904118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roster = 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3148618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371479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Andy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618724" y="4663440"/>
          <a:ext cx="1247245" cy="148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45"/>
              </a:tblGrid>
              <a:tr h="8408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Ariel</a:t>
                      </a:r>
                      <a:endParaRPr lang="en-US" sz="3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78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65969" y="4663440"/>
            <a:ext cx="19659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ERROR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136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86967" y="2693988"/>
            <a:ext cx="8570067" cy="1470025"/>
          </a:xfrm>
        </p:spPr>
        <p:txBody>
          <a:bodyPr/>
          <a:lstStyle/>
          <a:p>
            <a:r>
              <a:rPr lang="en-US" dirty="0" smtClean="0"/>
              <a:t>Sentinel Values 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54453" cy="4156799"/>
          </a:xfrm>
        </p:spPr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loops are very helpful when you:</a:t>
            </a:r>
          </a:p>
          <a:p>
            <a:pPr lvl="1"/>
            <a:r>
              <a:rPr lang="en-US" sz="3200" dirty="0" smtClean="0"/>
              <a:t>Want to get input from the user that </a:t>
            </a:r>
            <a:br>
              <a:rPr lang="en-US" sz="3200" dirty="0" smtClean="0"/>
            </a:br>
            <a:r>
              <a:rPr lang="en-US" sz="3200" dirty="0" smtClean="0"/>
              <a:t>meets certain specific conditions</a:t>
            </a:r>
          </a:p>
          <a:p>
            <a:pPr lvl="2"/>
            <a:r>
              <a:rPr lang="en-US" sz="2800" dirty="0" smtClean="0"/>
              <a:t>Positive number</a:t>
            </a:r>
          </a:p>
          <a:p>
            <a:pPr lvl="2"/>
            <a:r>
              <a:rPr lang="en-US" sz="2800" dirty="0" smtClean="0"/>
              <a:t>A non-empty string</a:t>
            </a:r>
          </a:p>
          <a:p>
            <a:pPr lvl="1"/>
            <a:r>
              <a:rPr lang="en-US" sz="3200" dirty="0" smtClean="0"/>
              <a:t>Want to keep getting input until some “end”</a:t>
            </a:r>
          </a:p>
          <a:p>
            <a:pPr lvl="2"/>
            <a:r>
              <a:rPr lang="en-US" sz="2800" dirty="0" smtClean="0"/>
              <a:t>User inputs a value that means they’re finished</a:t>
            </a:r>
          </a:p>
          <a:p>
            <a:pPr lvl="2"/>
            <a:r>
              <a:rPr lang="en-US" sz="2800" dirty="0" smtClean="0"/>
              <a:t>Reached the end of some input (a file,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 flipH="1">
            <a:off x="930678" y="4676699"/>
            <a:ext cx="7756122" cy="158791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55654" y="3836460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 we’re covering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now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79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756492" y="2502948"/>
            <a:ext cx="1334453" cy="3923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Sentinel values </a:t>
            </a:r>
            <a:r>
              <a:rPr lang="en-US" dirty="0" smtClean="0"/>
              <a:t>“guard” the end of your input</a:t>
            </a:r>
          </a:p>
          <a:p>
            <a:r>
              <a:rPr lang="en-US" dirty="0" smtClean="0"/>
              <a:t>They are used:</a:t>
            </a:r>
          </a:p>
          <a:p>
            <a:pPr lvl="1"/>
            <a:r>
              <a:rPr lang="en-US" dirty="0" smtClean="0"/>
              <a:t>When you don’t know the number of entries</a:t>
            </a:r>
          </a:p>
          <a:p>
            <a:pPr lvl="1"/>
            <a:r>
              <a:rPr lang="en-US" dirty="0"/>
              <a:t>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/>
              <a:t>loops to control data entry</a:t>
            </a:r>
          </a:p>
          <a:p>
            <a:pPr lvl="1"/>
            <a:r>
              <a:rPr lang="en-US" dirty="0" smtClean="0"/>
              <a:t>To let the user indicate an “end” to the data</a:t>
            </a:r>
          </a:p>
          <a:p>
            <a:endParaRPr lang="en-US" dirty="0" smtClean="0"/>
          </a:p>
          <a:p>
            <a:r>
              <a:rPr lang="en-US" dirty="0" smtClean="0"/>
              <a:t>Common sentinel values include: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-1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QUIT</a:t>
            </a:r>
            <a:r>
              <a:rPr lang="en-US" dirty="0" smtClean="0"/>
              <a:t>, 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EXIT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</a:t>
            </a:r>
            <a:r>
              <a:rPr lang="en-US" sz="900" dirty="0"/>
              <a:t>publicdomainpictures.net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336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01974" cy="4517689"/>
          </a:xfrm>
        </p:spPr>
        <p:txBody>
          <a:bodyPr/>
          <a:lstStyle/>
          <a:p>
            <a:r>
              <a:rPr lang="en-US" dirty="0" smtClean="0"/>
              <a:t>Here’s an example, where we ask the user to enter student names: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students = []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'QUIT'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stop: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!=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students.append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'QUIT'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stop: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03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01974" cy="4517689"/>
          </a:xfrm>
        </p:spPr>
        <p:txBody>
          <a:bodyPr/>
          <a:lstStyle/>
          <a:p>
            <a:r>
              <a:rPr lang="en-US" dirty="0" smtClean="0"/>
              <a:t>Here’s an example, where we ask the user to enter student names: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students = []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'QUIT' to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!=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students.append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'QUIT' to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642041" y="3034284"/>
            <a:ext cx="31323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initialize the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loop variable with user input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 flipH="1">
            <a:off x="942195" y="3887895"/>
            <a:ext cx="7365225" cy="3533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77055" y="4493680"/>
            <a:ext cx="528211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check for the termination condition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 flipH="1">
            <a:off x="942195" y="4719796"/>
            <a:ext cx="2744586" cy="3533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20628" y="5698711"/>
            <a:ext cx="483464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get a new value for the loop variable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 flipH="1">
            <a:off x="1409121" y="5345347"/>
            <a:ext cx="7365225" cy="3533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01974" cy="4517689"/>
          </a:xfrm>
        </p:spPr>
        <p:txBody>
          <a:bodyPr/>
          <a:lstStyle/>
          <a:p>
            <a:r>
              <a:rPr lang="en-US" dirty="0" smtClean="0"/>
              <a:t>Here’s an example, where we ask the user to enter student names: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students = []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'QUIT'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stop: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!=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students.append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</a:t>
            </a:r>
          </a:p>
          <a:p>
            <a:pPr marL="45720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'QUIT' to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474723" y="4439131"/>
            <a:ext cx="432880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make sure to save the value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before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asking for the next one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93788" y="4766553"/>
            <a:ext cx="914399" cy="32101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22195" y="2385387"/>
            <a:ext cx="370623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make sure to tell the user how to stop entering data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836595" y="3159697"/>
            <a:ext cx="554477" cy="75082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37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Priming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loop example uses a </a:t>
            </a:r>
            <a:r>
              <a:rPr lang="en-US" b="1" i="1" dirty="0" smtClean="0"/>
              <a:t>priming read</a:t>
            </a:r>
            <a:endParaRPr lang="en-US" dirty="0" smtClean="0"/>
          </a:p>
          <a:p>
            <a:pPr lvl="1"/>
            <a:r>
              <a:rPr lang="en-US" dirty="0" smtClean="0"/>
              <a:t>We “prime” the loop by reading in information before the loop runs the first time</a:t>
            </a:r>
          </a:p>
          <a:p>
            <a:pPr lvl="3"/>
            <a:endParaRPr lang="en-US" dirty="0"/>
          </a:p>
          <a:p>
            <a:r>
              <a:rPr lang="en-US" dirty="0" smtClean="0"/>
              <a:t>We duplicate the line of code asking for input</a:t>
            </a:r>
          </a:p>
          <a:p>
            <a:pPr lvl="1"/>
            <a:r>
              <a:rPr lang="en-US" dirty="0" smtClean="0"/>
              <a:t>Once </a:t>
            </a:r>
            <a:r>
              <a:rPr lang="en-US" u="sng" dirty="0" smtClean="0"/>
              <a:t>before</a:t>
            </a:r>
            <a:r>
              <a:rPr lang="en-US" dirty="0" smtClean="0"/>
              <a:t> the loop</a:t>
            </a:r>
          </a:p>
          <a:p>
            <a:pPr lvl="1"/>
            <a:r>
              <a:rPr lang="en-US" dirty="0" smtClean="0"/>
              <a:t>Once </a:t>
            </a:r>
            <a:r>
              <a:rPr lang="en-US" u="sng" dirty="0" smtClean="0"/>
              <a:t>inside</a:t>
            </a:r>
            <a:r>
              <a:rPr lang="en-US" dirty="0" smtClean="0"/>
              <a:t> the loop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51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Without a Priming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also possible to do a sentinel loop without a priming read</a:t>
            </a:r>
          </a:p>
          <a:p>
            <a:r>
              <a:rPr lang="en-US" dirty="0" smtClean="0"/>
              <a:t>Instead of duplicating the input, we must duplicate something else… what?</a:t>
            </a:r>
          </a:p>
          <a:p>
            <a:pPr lvl="1"/>
            <a:r>
              <a:rPr lang="en-US" dirty="0" smtClean="0"/>
              <a:t>The conditional that is checking the sentinel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We must also declare the sentinel variable </a:t>
            </a:r>
            <a:br>
              <a:rPr lang="en-US" dirty="0" smtClean="0"/>
            </a:br>
            <a:r>
              <a:rPr lang="en-US" dirty="0" smtClean="0"/>
              <a:t>and a starting value before the loop begins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34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Without a Priming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9" y="1975186"/>
            <a:ext cx="9056451" cy="4517689"/>
          </a:xfrm>
        </p:spPr>
        <p:txBody>
          <a:bodyPr/>
          <a:lstStyle/>
          <a:p>
            <a:pPr marL="5715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students = []</a:t>
            </a:r>
          </a:p>
          <a:p>
            <a:pPr marL="5715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     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can be set to anything other than 'QUIT'</a:t>
            </a:r>
            <a:endParaRPr lang="en-US" sz="1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US" sz="1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!=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name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student, or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'QUIT'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stop: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check if it's a sentinel before appending to list</a:t>
            </a:r>
          </a:p>
          <a:p>
            <a:pPr marL="5715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!=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"QUIT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students.append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r>
              <a:rPr lang="en-US" dirty="0" smtClean="0"/>
              <a:t>If we don’t check, we will add a student called “QUIT” to the list before exiting the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79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Loop Style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either sentinel loop style</a:t>
            </a:r>
          </a:p>
          <a:p>
            <a:pPr lvl="3"/>
            <a:endParaRPr lang="en-US" dirty="0"/>
          </a:p>
          <a:p>
            <a:r>
              <a:rPr lang="en-US" dirty="0" smtClean="0"/>
              <a:t>Priming read</a:t>
            </a:r>
          </a:p>
          <a:p>
            <a:pPr lvl="1"/>
            <a:r>
              <a:rPr lang="en-US" dirty="0" smtClean="0"/>
              <a:t>Requires duplication of input</a:t>
            </a:r>
          </a:p>
          <a:p>
            <a:pPr lvl="1"/>
            <a:r>
              <a:rPr lang="en-US" dirty="0" smtClean="0"/>
              <a:t>Fewer lines of code overall</a:t>
            </a:r>
          </a:p>
          <a:p>
            <a:r>
              <a:rPr lang="en-US" dirty="0" smtClean="0"/>
              <a:t>Non-priming read</a:t>
            </a:r>
          </a:p>
          <a:p>
            <a:pPr lvl="1"/>
            <a:r>
              <a:rPr lang="en-US" dirty="0" smtClean="0"/>
              <a:t>Requires duplication of conditional checking</a:t>
            </a:r>
          </a:p>
          <a:p>
            <a:pPr lvl="1"/>
            <a:r>
              <a:rPr lang="en-US" dirty="0" smtClean="0"/>
              <a:t>All of the data input happens </a:t>
            </a:r>
            <a:r>
              <a:rPr lang="en-US" u="sng" dirty="0" smtClean="0"/>
              <a:t>inside</a:t>
            </a:r>
            <a:r>
              <a:rPr lang="en-US" dirty="0" smtClean="0"/>
              <a:t> the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30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521143" y="3217194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63500" dir="2700000" algn="tl" rotWithShape="0">
                    <a:srgbClr val="FFC000"/>
                  </a:outerShdw>
                </a:effectLst>
              </a:rPr>
              <a:t>LIVECODING!!!</a:t>
            </a: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63500" dir="2700000" algn="tl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25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xit" presetSubtype="12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3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2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  <p:bldP spid="5" grpId="4"/>
      <p:bldP spid="5" grpId="5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Livecoding</a:t>
            </a:r>
            <a:r>
              <a:rPr lang="en-US" dirty="0" smtClean="0"/>
              <a:t>: Updated Grocery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941" y="1975186"/>
            <a:ext cx="8148119" cy="4517689"/>
          </a:xfrm>
        </p:spPr>
        <p:txBody>
          <a:bodyPr/>
          <a:lstStyle/>
          <a:p>
            <a:r>
              <a:rPr lang="en-US" dirty="0" smtClean="0"/>
              <a:t>Let’s update our grocery list program to be as long as the user wants, using a while loop and a sentinel value of “STOP”</a:t>
            </a:r>
          </a:p>
          <a:p>
            <a:pPr lvl="1"/>
            <a:r>
              <a:rPr lang="en-US" dirty="0" smtClean="0"/>
              <a:t>Print out the grocery list (item by item) at the end</a:t>
            </a:r>
          </a:p>
          <a:p>
            <a:pPr lvl="3"/>
            <a:endParaRPr lang="en-US" dirty="0"/>
          </a:p>
          <a:p>
            <a:r>
              <a:rPr lang="en-US" dirty="0"/>
              <a:t>You will need to use:</a:t>
            </a:r>
          </a:p>
          <a:p>
            <a:pPr lvl="1"/>
            <a:r>
              <a:rPr lang="en-US" dirty="0"/>
              <a:t>At least one while </a:t>
            </a:r>
            <a:r>
              <a:rPr lang="en-US" dirty="0" smtClean="0"/>
              <a:t>loop (a sentinel loop)</a:t>
            </a:r>
            <a:endParaRPr lang="en-US" dirty="0"/>
          </a:p>
          <a:p>
            <a:pPr lvl="1"/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A single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68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List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1969364"/>
            <a:ext cx="8831179" cy="4156799"/>
          </a:xfrm>
        </p:spPr>
        <p:txBody>
          <a:bodyPr/>
          <a:lstStyle/>
          <a:p>
            <a:r>
              <a:rPr lang="en-US" dirty="0" smtClean="0"/>
              <a:t>To learn about lists and what they are used </a:t>
            </a:r>
            <a:r>
              <a:rPr lang="en-US" dirty="0" smtClean="0"/>
              <a:t>for</a:t>
            </a:r>
            <a:endParaRPr lang="en-US" dirty="0" smtClean="0"/>
          </a:p>
          <a:p>
            <a:pPr lvl="1"/>
            <a:r>
              <a:rPr lang="en-US" sz="3200" dirty="0" smtClean="0"/>
              <a:t>To be able to create and update lists</a:t>
            </a:r>
          </a:p>
          <a:p>
            <a:pPr lvl="1"/>
            <a:r>
              <a:rPr lang="en-US" sz="3200" dirty="0"/>
              <a:t>To learn two different ways to mutate a list</a:t>
            </a:r>
          </a:p>
          <a:p>
            <a:pPr lvl="2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 </a:t>
            </a:r>
            <a:r>
              <a:rPr lang="en-US" sz="2800" dirty="0"/>
              <a:t>and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remove()</a:t>
            </a:r>
          </a:p>
          <a:p>
            <a:r>
              <a:rPr lang="en-US" dirty="0" smtClean="0"/>
              <a:t>To understand how two-dimensional lists work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get </a:t>
            </a:r>
            <a:r>
              <a:rPr lang="en-US" dirty="0" smtClean="0"/>
              <a:t>more </a:t>
            </a:r>
            <a:r>
              <a:rPr lang="en-US" dirty="0"/>
              <a:t>practice 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/>
              <a:t>loops</a:t>
            </a:r>
            <a:endParaRPr lang="en-US" dirty="0"/>
          </a:p>
          <a:p>
            <a:pPr lvl="1"/>
            <a:r>
              <a:rPr lang="en-US" sz="3200" dirty="0" smtClean="0"/>
              <a:t>Sentinel values</a:t>
            </a:r>
            <a:endParaRPr lang="en-US" sz="3200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95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Seen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operations we saw on strings are possible with lists</a:t>
            </a:r>
          </a:p>
          <a:p>
            <a:r>
              <a:rPr lang="en-US" dirty="0" smtClean="0"/>
              <a:t>Which of the following works with lists?</a:t>
            </a:r>
          </a:p>
          <a:p>
            <a:pPr lvl="1"/>
            <a:r>
              <a:rPr lang="en-US" sz="2600" dirty="0" smtClean="0"/>
              <a:t>Concatenation (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 smtClean="0"/>
              <a:t>Repetition (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 smtClean="0"/>
              <a:t>Indexing</a:t>
            </a:r>
          </a:p>
          <a:p>
            <a:pPr lvl="1"/>
            <a:r>
              <a:rPr lang="en-US" sz="2600" dirty="0" smtClean="0"/>
              <a:t>Slicing</a:t>
            </a:r>
          </a:p>
          <a:p>
            <a:pPr lvl="1"/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.lower()</a:t>
            </a:r>
            <a:r>
              <a:rPr lang="en-US" sz="2600" dirty="0" smtClean="0"/>
              <a:t> and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.upper()</a:t>
            </a:r>
          </a:p>
          <a:p>
            <a:pPr lvl="1"/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36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Concatenation </a:t>
            </a:r>
            <a:r>
              <a:rPr lang="en-US" u="sng" dirty="0" smtClean="0"/>
              <a:t>does</a:t>
            </a:r>
            <a:r>
              <a:rPr lang="en-US" dirty="0" smtClean="0"/>
              <a:t> work on lists!</a:t>
            </a:r>
          </a:p>
          <a:p>
            <a:pPr lvl="1"/>
            <a:r>
              <a:rPr lang="en-US" dirty="0" smtClean="0"/>
              <a:t>But it has the same limit as string concatenation</a:t>
            </a:r>
          </a:p>
          <a:p>
            <a:pPr lvl="1"/>
            <a:r>
              <a:rPr lang="en-US" dirty="0" smtClean="0"/>
              <a:t>You can only concatenate lists with lists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So this works:</a:t>
            </a:r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bookList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supplyList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 this doesn’t:</a:t>
            </a:r>
          </a:p>
          <a:p>
            <a:pPr marL="457200" lvl="1" indent="0">
              <a:buNone/>
            </a:pPr>
            <a:r>
              <a:rPr lang="en-US" sz="3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animalList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  <a:r>
              <a:rPr lang="en-US" sz="3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"horse"</a:t>
            </a:r>
            <a:endParaRPr lang="en-US" sz="32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95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dirty="0" smtClean="0"/>
              <a:t>Repetition </a:t>
            </a:r>
            <a:r>
              <a:rPr lang="en-US" u="sng" dirty="0" smtClean="0"/>
              <a:t>does</a:t>
            </a:r>
            <a:r>
              <a:rPr lang="en-US" dirty="0" smtClean="0"/>
              <a:t> work on lists!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animalList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"dog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"cat"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"ferret"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animalList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3)</a:t>
            </a:r>
          </a:p>
          <a:p>
            <a:r>
              <a:rPr lang="en-US" dirty="0" smtClean="0"/>
              <a:t>What will this print out?</a:t>
            </a:r>
          </a:p>
          <a:p>
            <a:pPr lvl="3"/>
            <a:endParaRPr lang="en-US" dirty="0" smtClean="0"/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['dog', 'cat', 'ferret', 'dog', 'cat', 'ferret', 'dog', 'cat', 'ferret']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The list gets “added” together multiple times, </a:t>
            </a:r>
            <a:br>
              <a:rPr lang="en-US" dirty="0" smtClean="0"/>
            </a:br>
            <a:r>
              <a:rPr lang="en-US" dirty="0" smtClean="0"/>
              <a:t>so the order of the elements stays the same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4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r>
              <a:rPr lang="en-US" u="sng" dirty="0" smtClean="0"/>
              <a:t>does</a:t>
            </a:r>
            <a:r>
              <a:rPr lang="en-US" dirty="0" smtClean="0"/>
              <a:t> work on lists!</a:t>
            </a:r>
          </a:p>
          <a:p>
            <a:r>
              <a:rPr lang="en-US" dirty="0" smtClean="0"/>
              <a:t>In the exact same way it does for strings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Can use negative or positive indexing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studentNames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[16]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courseTitles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[-4]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85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 </a:t>
            </a:r>
            <a:r>
              <a:rPr lang="en-US" u="sng" dirty="0" smtClean="0"/>
              <a:t>does</a:t>
            </a:r>
            <a:r>
              <a:rPr lang="en-US" dirty="0" smtClean="0"/>
              <a:t> work on lists!</a:t>
            </a:r>
          </a:p>
          <a:p>
            <a:r>
              <a:rPr lang="en-US" dirty="0" smtClean="0"/>
              <a:t>In the exact same way it does for strings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Slicing goes “up to but </a:t>
            </a:r>
            <a:r>
              <a:rPr lang="en-US" u="sng" dirty="0" smtClean="0"/>
              <a:t>not</a:t>
            </a:r>
            <a:r>
              <a:rPr lang="en-US" dirty="0" smtClean="0"/>
              <a:t> including” </a:t>
            </a:r>
            <a:br>
              <a:rPr lang="en-US" dirty="0" smtClean="0"/>
            </a:br>
            <a:r>
              <a:rPr lang="en-US" dirty="0" smtClean="0"/>
              <a:t>the end of the slice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[17, "A", -22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True, "Hello"]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[1:3] 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['A', -22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50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.upper()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operations do </a:t>
            </a:r>
            <a:r>
              <a:rPr lang="en-US" u="sng" dirty="0" smtClean="0"/>
              <a:t>not </a:t>
            </a:r>
            <a:r>
              <a:rPr lang="en-US" dirty="0" smtClean="0"/>
              <a:t>work on lists!</a:t>
            </a:r>
          </a:p>
          <a:p>
            <a:pPr lvl="1"/>
            <a:r>
              <a:rPr lang="en-US" dirty="0" smtClean="0"/>
              <a:t>They don’t make sense for a list</a:t>
            </a:r>
          </a:p>
          <a:p>
            <a:r>
              <a:rPr lang="en-US" dirty="0" smtClean="0"/>
              <a:t>In the same way,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.append()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.remove() </a:t>
            </a:r>
            <a:r>
              <a:rPr lang="en-US" dirty="0" smtClean="0"/>
              <a:t>don’t work on strings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If you try, you get an error about attributes: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object has no attribute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'remove'</a:t>
            </a:r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17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u="sng" dirty="0" smtClean="0"/>
              <a:t>does</a:t>
            </a:r>
            <a:r>
              <a:rPr lang="en-US" dirty="0" smtClean="0"/>
              <a:t> </a:t>
            </a:r>
            <a:r>
              <a:rPr lang="en-US" dirty="0"/>
              <a:t>work on lists!</a:t>
            </a:r>
          </a:p>
          <a:p>
            <a:r>
              <a:rPr lang="en-US" dirty="0" smtClean="0"/>
              <a:t>In the exact same way it does for strings</a:t>
            </a:r>
          </a:p>
          <a:p>
            <a:endParaRPr lang="en-US" dirty="0" smtClean="0"/>
          </a:p>
          <a:p>
            <a:r>
              <a:rPr lang="en-US" dirty="0" smtClean="0"/>
              <a:t>Returns the length of the list</a:t>
            </a:r>
          </a:p>
          <a:p>
            <a:pPr lvl="1"/>
            <a:r>
              <a:rPr lang="en-US" sz="3200" dirty="0" smtClean="0"/>
              <a:t>In other words, the number of elements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41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Two-Dimensional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9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looked at lists as being one-dimensional</a:t>
            </a:r>
          </a:p>
          <a:p>
            <a:pPr lvl="1"/>
            <a:r>
              <a:rPr lang="en-US" sz="3200" dirty="0" smtClean="0"/>
              <a:t>But lists can also be two- (or three- or </a:t>
            </a:r>
            <a:br>
              <a:rPr lang="en-US" sz="3200" dirty="0" smtClean="0"/>
            </a:br>
            <a:r>
              <a:rPr lang="en-US" sz="3200" dirty="0" smtClean="0"/>
              <a:t>four- or five-, etc.) dimensional!</a:t>
            </a:r>
            <a:endParaRPr lang="en-US" sz="3200" dirty="0"/>
          </a:p>
          <a:p>
            <a:pPr lvl="3"/>
            <a:endParaRPr lang="en-US" dirty="0" smtClean="0"/>
          </a:p>
          <a:p>
            <a:r>
              <a:rPr lang="en-US" dirty="0" smtClean="0"/>
              <a:t>Lists can hold any type (</a:t>
            </a:r>
            <a:r>
              <a:rPr lang="en-US" dirty="0" err="1" smtClean="0"/>
              <a:t>int</a:t>
            </a:r>
            <a:r>
              <a:rPr lang="en-US" dirty="0" smtClean="0"/>
              <a:t>, string, float, etc.)</a:t>
            </a:r>
          </a:p>
          <a:p>
            <a:pPr lvl="1"/>
            <a:r>
              <a:rPr lang="en-US" sz="3200" dirty="0" smtClean="0"/>
              <a:t>This means they can also hold another list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48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Lists: A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</a:t>
            </a:r>
            <a:r>
              <a:rPr lang="en-US" dirty="0" smtClean="0"/>
              <a:t>ay </a:t>
            </a:r>
            <a:r>
              <a:rPr lang="en-US" dirty="0" smtClean="0"/>
              <a:t>help to think of 2D lists as a grid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twoD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 [1,2,3], [4,5,6], [7,8,9] 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182407"/>
              </p:ext>
            </p:extLst>
          </p:nvPr>
        </p:nvGraphicFramePr>
        <p:xfrm>
          <a:off x="1969008" y="3440599"/>
          <a:ext cx="4279392" cy="121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48"/>
                <a:gridCol w="1069848"/>
                <a:gridCol w="1069848"/>
                <a:gridCol w="1069848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4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4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4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42656"/>
              </p:ext>
            </p:extLst>
          </p:nvPr>
        </p:nvGraphicFramePr>
        <p:xfrm>
          <a:off x="1969008" y="4664589"/>
          <a:ext cx="4279392" cy="730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48"/>
                <a:gridCol w="1069848"/>
                <a:gridCol w="1069848"/>
                <a:gridCol w="1069848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969008" y="5391026"/>
          <a:ext cx="4279392" cy="730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48"/>
                <a:gridCol w="1069848"/>
                <a:gridCol w="1069848"/>
                <a:gridCol w="1069848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02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7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Lists: A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636"/>
            <a:ext cx="8229600" cy="4156799"/>
          </a:xfrm>
        </p:spPr>
        <p:txBody>
          <a:bodyPr/>
          <a:lstStyle/>
          <a:p>
            <a:r>
              <a:rPr lang="en-US" dirty="0" smtClean="0"/>
              <a:t>You access an element by the index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its </a:t>
            </a:r>
            <a:r>
              <a:rPr lang="en-US" u="sng" dirty="0" smtClean="0"/>
              <a:t>row</a:t>
            </a:r>
            <a:r>
              <a:rPr lang="en-US" dirty="0" smtClean="0"/>
              <a:t>, </a:t>
            </a:r>
            <a:r>
              <a:rPr lang="en-US" dirty="0" smtClean="0"/>
              <a:t>and then </a:t>
            </a:r>
            <a:r>
              <a:rPr lang="en-US" dirty="0" smtClean="0"/>
              <a:t>the </a:t>
            </a:r>
            <a:r>
              <a:rPr lang="en-US" u="sng" dirty="0" smtClean="0"/>
              <a:t>column</a:t>
            </a:r>
            <a:endParaRPr lang="en-US" dirty="0"/>
          </a:p>
          <a:p>
            <a:pPr lvl="1"/>
            <a:r>
              <a:rPr lang="en-US" sz="3200" dirty="0"/>
              <a:t>R</a:t>
            </a:r>
            <a:r>
              <a:rPr lang="en-US" sz="3200" dirty="0" smtClean="0"/>
              <a:t>emember – indexing starts at 0!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75104" y="3446721"/>
          <a:ext cx="4279392" cy="267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48"/>
                <a:gridCol w="1069848"/>
                <a:gridCol w="1069848"/>
                <a:gridCol w="1069848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6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Lists: A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1194"/>
            <a:ext cx="8229600" cy="4156799"/>
          </a:xfrm>
        </p:spPr>
        <p:txBody>
          <a:bodyPr/>
          <a:lstStyle/>
          <a:p>
            <a:r>
              <a:rPr lang="en-US" dirty="0"/>
              <a:t>You access an element by the index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its </a:t>
            </a:r>
            <a:r>
              <a:rPr lang="en-US" u="sng" dirty="0"/>
              <a:t>row</a:t>
            </a:r>
            <a:r>
              <a:rPr lang="en-US" dirty="0"/>
              <a:t>, </a:t>
            </a:r>
            <a:r>
              <a:rPr lang="en-US" dirty="0" smtClean="0"/>
              <a:t>and then </a:t>
            </a:r>
            <a:r>
              <a:rPr lang="en-US" dirty="0"/>
              <a:t>the </a:t>
            </a:r>
            <a:r>
              <a:rPr lang="en-US" u="sng" dirty="0"/>
              <a:t>column</a:t>
            </a:r>
            <a:endParaRPr lang="en-US" dirty="0"/>
          </a:p>
          <a:p>
            <a:pPr lvl="1"/>
            <a:r>
              <a:rPr lang="en-US" sz="3200" dirty="0"/>
              <a:t>Remember – indexing starts at 0!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51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75104" y="3446721"/>
          <a:ext cx="4279392" cy="267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848"/>
                <a:gridCol w="1069848"/>
                <a:gridCol w="1069848"/>
                <a:gridCol w="1069848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48399" y="3963978"/>
            <a:ext cx="223723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index: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[0][2]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 flipH="1">
            <a:off x="5169406" y="3939594"/>
            <a:ext cx="1085089" cy="70555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 flipH="1">
            <a:off x="3029710" y="4681727"/>
            <a:ext cx="1085089" cy="70555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flipH="1">
            <a:off x="4108700" y="5399476"/>
            <a:ext cx="1085089" cy="70555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 flipH="1">
            <a:off x="5169405" y="5399476"/>
            <a:ext cx="1085089" cy="70555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2477" y="5168643"/>
            <a:ext cx="223723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index: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[1][0]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6126163"/>
            <a:ext cx="223723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index: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[2][1]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1950" y="6126163"/>
            <a:ext cx="223723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index: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[2][2]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61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Remember, a string is </a:t>
            </a:r>
            <a:r>
              <a:rPr lang="en-US" u="sng" dirty="0" smtClean="0"/>
              <a:t>like</a:t>
            </a:r>
            <a:r>
              <a:rPr lang="en-US" dirty="0" smtClean="0"/>
              <a:t> a </a:t>
            </a:r>
            <a:r>
              <a:rPr lang="en-US" dirty="0" smtClean="0"/>
              <a:t>list of characters</a:t>
            </a:r>
          </a:p>
          <a:p>
            <a:r>
              <a:rPr lang="en-US" dirty="0" smtClean="0"/>
              <a:t>So what is a list of strings?</a:t>
            </a:r>
          </a:p>
          <a:p>
            <a:pPr lvl="1"/>
            <a:r>
              <a:rPr lang="en-US" sz="3200" u="sng" dirty="0" smtClean="0"/>
              <a:t>Like</a:t>
            </a:r>
            <a:r>
              <a:rPr lang="en-US" sz="3200" dirty="0" smtClean="0"/>
              <a:t> a </a:t>
            </a:r>
            <a:r>
              <a:rPr lang="en-US" sz="3200" dirty="0" smtClean="0"/>
              <a:t>two-dimensional </a:t>
            </a:r>
            <a:r>
              <a:rPr lang="en-US" sz="3200" dirty="0" smtClean="0"/>
              <a:t>list!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We have the index of the string (the row)</a:t>
            </a:r>
          </a:p>
          <a:p>
            <a:r>
              <a:rPr lang="en-US" dirty="0" smtClean="0"/>
              <a:t>And the index of the character (the column)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0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in Python don’t have to be rectangular</a:t>
            </a:r>
          </a:p>
          <a:p>
            <a:pPr lvl="1"/>
            <a:r>
              <a:rPr lang="en-US" sz="2800" dirty="0" smtClean="0"/>
              <a:t>They can also be jagged (rows different lengths)</a:t>
            </a:r>
          </a:p>
          <a:p>
            <a:pPr lvl="3"/>
            <a:endParaRPr lang="en-US" sz="2000" dirty="0" smtClean="0"/>
          </a:p>
          <a:p>
            <a:r>
              <a:rPr lang="en-US" dirty="0" smtClean="0"/>
              <a:t>Anything we could do </a:t>
            </a:r>
            <a:br>
              <a:rPr lang="en-US" dirty="0" smtClean="0"/>
            </a:br>
            <a:r>
              <a:rPr lang="en-US" dirty="0" smtClean="0"/>
              <a:t>with a one-dimensional</a:t>
            </a:r>
            <a:br>
              <a:rPr lang="en-US" dirty="0" smtClean="0"/>
            </a:br>
            <a:r>
              <a:rPr lang="en-US" dirty="0" smtClean="0"/>
              <a:t>list, we can do with a </a:t>
            </a:r>
            <a:br>
              <a:rPr lang="en-US" dirty="0" smtClean="0"/>
            </a:br>
            <a:r>
              <a:rPr lang="en-US" dirty="0" smtClean="0"/>
              <a:t>two-dimensional list</a:t>
            </a:r>
          </a:p>
          <a:p>
            <a:pPr lvl="1"/>
            <a:r>
              <a:rPr lang="en-US" dirty="0" smtClean="0"/>
              <a:t>Slicing, index, appending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864606" y="3344109"/>
          <a:ext cx="4279394" cy="267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342"/>
                <a:gridCol w="611342"/>
                <a:gridCol w="611342"/>
                <a:gridCol w="611342"/>
                <a:gridCol w="611342"/>
                <a:gridCol w="611342"/>
                <a:gridCol w="611342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08763" y="6023551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0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List of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“b” and a “y” to the end of “Bob”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Print out the second letter in “Evan”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“Alice” to “</a:t>
            </a:r>
            <a:r>
              <a:rPr lang="en-US" dirty="0" err="1"/>
              <a:t>Alyce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864606" y="3344109"/>
          <a:ext cx="4279394" cy="267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342"/>
                <a:gridCol w="611342"/>
                <a:gridCol w="611342"/>
                <a:gridCol w="611342"/>
                <a:gridCol w="611342"/>
                <a:gridCol w="611342"/>
                <a:gridCol w="611342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4281" y="3856751"/>
            <a:ext cx="4770391" cy="2308324"/>
          </a:xfrm>
          <a:prstGeom prst="rect">
            <a:avLst/>
          </a:prstGeom>
          <a:solidFill>
            <a:srgbClr val="EEECE1"/>
          </a:solidFill>
          <a:ln w="19050">
            <a:solidFill>
              <a:srgbClr val="000000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names[1] = names[1] + 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"b"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names[1] = names[1] + 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>
              <a:solidFill>
                <a:prstClr val="black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C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</a:t>
            </a: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(names[2][1])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>
              <a:solidFill>
                <a:prstClr val="black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names[0] </a:t>
            </a: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 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  <a:r>
              <a:rPr lang="en-US" sz="2400" b="1" kern="0" dirty="0" err="1" smtClean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Alyce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  <a:endParaRPr lang="en-US" sz="2400" b="1" kern="0" dirty="0">
              <a:solidFill>
                <a:srgbClr val="00800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8763" y="6023551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6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List of </a:t>
            </a:r>
            <a:r>
              <a:rPr lang="en-US" dirty="0" smtClean="0"/>
              <a:t>Strings (Advanced)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“Ahmed” to the end of the list of names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“Eve” to the </a:t>
            </a:r>
            <a:r>
              <a:rPr lang="en-US" dirty="0" smtClean="0"/>
              <a:t>front of the list of names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“Evan” to “Kevin”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26621"/>
              </p:ext>
            </p:extLst>
          </p:nvPr>
        </p:nvGraphicFramePr>
        <p:xfrm>
          <a:off x="4864606" y="3344109"/>
          <a:ext cx="4279394" cy="267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342"/>
                <a:gridCol w="611342"/>
                <a:gridCol w="611342"/>
                <a:gridCol w="611342"/>
                <a:gridCol w="611342"/>
                <a:gridCol w="611342"/>
                <a:gridCol w="611342"/>
              </a:tblGrid>
              <a:tr h="488950"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0563" marR="120563" marT="60282" marB="60282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0563" marR="120563" marT="60282" marB="60282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4281" y="4084559"/>
            <a:ext cx="4770391" cy="2308324"/>
          </a:xfrm>
          <a:prstGeom prst="rect">
            <a:avLst/>
          </a:prstGeom>
          <a:solidFill>
            <a:srgbClr val="EEECE1"/>
          </a:solidFill>
          <a:ln w="19050">
            <a:solidFill>
              <a:srgbClr val="000000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err="1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names.append</a:t>
            </a: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"Ahmed"</a:t>
            </a:r>
            <a:r>
              <a:rPr lang="en-US" sz="2400" b="1" kern="0" dirty="0" smtClean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  <a:endParaRPr lang="en-US" sz="2400" b="1" kern="0" dirty="0" smtClean="0">
              <a:solidFill>
                <a:srgbClr val="00800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>
              <a:solidFill>
                <a:prstClr val="black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names = [</a:t>
            </a:r>
            <a:r>
              <a:rPr lang="en-US" sz="2400" b="1" kern="0" dirty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"Eve"</a:t>
            </a:r>
            <a:r>
              <a:rPr lang="en-US" sz="2400" b="1" kern="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 + names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>
              <a:solidFill>
                <a:prstClr val="black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>
                <a:solidFill>
                  <a:prstClr val="black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names[3] = </a:t>
            </a:r>
            <a:r>
              <a:rPr lang="en-US" sz="2400" b="1" kern="0" dirty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  <a:r>
              <a:rPr lang="en-US" sz="2400" b="1" kern="0" dirty="0" smtClean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Kevin"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00206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the location changed!</a:t>
            </a:r>
            <a:endParaRPr lang="en-US" sz="2400" b="1" kern="0" dirty="0">
              <a:solidFill>
                <a:srgbClr val="00206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8763" y="6023551"/>
            <a:ext cx="1913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9364"/>
            <a:ext cx="8686801" cy="4156799"/>
          </a:xfrm>
        </p:spPr>
        <p:txBody>
          <a:bodyPr/>
          <a:lstStyle/>
          <a:p>
            <a:r>
              <a:rPr lang="en-US" dirty="0" smtClean="0"/>
              <a:t>Create a directory inside your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201</a:t>
            </a:r>
            <a:r>
              <a:rPr lang="en-US" dirty="0" smtClean="0"/>
              <a:t>” folder, called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practice</a:t>
            </a:r>
            <a:r>
              <a:rPr lang="en-US" dirty="0" smtClean="0"/>
              <a:t>”; go into the new </a:t>
            </a:r>
            <a:r>
              <a:rPr lang="en-US" dirty="0" smtClean="0"/>
              <a:t>folder</a:t>
            </a:r>
          </a:p>
          <a:p>
            <a:pPr lvl="1"/>
            <a:r>
              <a:rPr lang="en-US" sz="2400" dirty="0" smtClean="0"/>
              <a:t>If you already created “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practice</a:t>
            </a:r>
            <a:r>
              <a:rPr lang="en-US" sz="2400" dirty="0" smtClean="0"/>
              <a:t>”, no need to do so again</a:t>
            </a:r>
            <a:endParaRPr lang="en-US" sz="2400" dirty="0" smtClean="0"/>
          </a:p>
          <a:p>
            <a:r>
              <a:rPr lang="en-US" dirty="0" smtClean="0"/>
              <a:t>Copy this file into your new folder</a:t>
            </a:r>
          </a:p>
          <a:p>
            <a:pPr marL="457200" lvl="1" indent="0">
              <a:buNone/>
            </a:pPr>
            <a:r>
              <a:rPr lang="en-US" sz="2000" dirty="0"/>
              <a:t>/</a:t>
            </a:r>
            <a:r>
              <a:rPr lang="en-US" sz="2000" dirty="0" smtClean="0"/>
              <a:t>afs/umbc.edu/users/k/k/k38/pub/cs201/listPractice.py</a:t>
            </a:r>
            <a:endParaRPr lang="en-US" sz="2000" dirty="0" smtClean="0"/>
          </a:p>
          <a:p>
            <a:r>
              <a:rPr lang="en-US" dirty="0" smtClean="0"/>
              <a:t>Complete the files according to its instructions</a:t>
            </a:r>
          </a:p>
          <a:p>
            <a:pPr lvl="3"/>
            <a:endParaRPr lang="en-US" dirty="0"/>
          </a:p>
          <a:p>
            <a:r>
              <a:rPr lang="en-US" dirty="0" smtClean="0"/>
              <a:t>Remember, the command to copy is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dirty="0" smtClean="0"/>
              <a:t>”:</a:t>
            </a:r>
          </a:p>
          <a:p>
            <a:pPr marL="457200" lvl="1" indent="0">
              <a:buNone/>
            </a:pPr>
            <a:r>
              <a:rPr lang="en-US" sz="2000" b="1" dirty="0" err="1" smtClean="0"/>
              <a:t>cp</a:t>
            </a:r>
            <a:r>
              <a:rPr lang="en-US" sz="2000" b="1" dirty="0"/>
              <a:t> /</a:t>
            </a:r>
            <a:r>
              <a:rPr lang="en-US" sz="2000" b="1" dirty="0" smtClean="0"/>
              <a:t>afs/umbc.edu/users/k/k/k38/pub/cs201/listPractice.py </a:t>
            </a:r>
            <a:r>
              <a:rPr lang="en-US" sz="2000" b="1" dirty="0" smtClean="0"/>
              <a:t>.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75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Average Three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in three numbers and average them</a:t>
            </a:r>
          </a:p>
          <a:p>
            <a:pPr marL="400050" lvl="1" indent="0">
              <a:lnSpc>
                <a:spcPct val="80000"/>
              </a:lnSpc>
              <a:buSzPct val="110000"/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 = </a:t>
            </a:r>
            <a:r>
              <a:rPr lang="en-US" sz="22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number: </a:t>
            </a:r>
            <a:r>
              <a:rPr 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lnSpc>
                <a:spcPct val="80000"/>
              </a:lnSpc>
              <a:buSzPct val="110000"/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num2 = </a:t>
            </a:r>
            <a:r>
              <a:rPr lang="en-US" sz="2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number: 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lnSpc>
                <a:spcPct val="80000"/>
              </a:lnSpc>
              <a:buSzPct val="110000"/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num3 = </a:t>
            </a:r>
            <a:r>
              <a:rPr lang="en-US" sz="2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a number: 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lnSpc>
                <a:spcPct val="80000"/>
              </a:lnSpc>
              <a:buSzPct val="110000"/>
              <a:buNone/>
            </a:pP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((num1 + num2 + num3) / 3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/>
          </a:p>
          <a:p>
            <a:pPr lvl="1"/>
            <a:endParaRPr lang="en-US" dirty="0" smtClean="0"/>
          </a:p>
          <a:p>
            <a:r>
              <a:rPr lang="en-US" dirty="0" smtClean="0"/>
              <a:t>Easy! But what if we want to do 100 numbers?  Or 1000 numbers?</a:t>
            </a:r>
          </a:p>
          <a:p>
            <a:r>
              <a:rPr lang="en-US" dirty="0" smtClean="0"/>
              <a:t>Do we want to make 1000 variables?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47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39665" cy="4156799"/>
          </a:xfrm>
        </p:spPr>
        <p:txBody>
          <a:bodyPr/>
          <a:lstStyle/>
          <a:p>
            <a:r>
              <a:rPr lang="en-US" dirty="0" smtClean="0"/>
              <a:t>We need an easy way to hold individual data items without needing to make lots of variables</a:t>
            </a:r>
          </a:p>
          <a:p>
            <a:pPr lvl="1"/>
            <a:r>
              <a:rPr lang="en-US" dirty="0" smtClean="0"/>
              <a:t>Making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num1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num2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num99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num100 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/>
              <a:t>is time-consuming and impractical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Instead, we can use a </a:t>
            </a:r>
            <a:r>
              <a:rPr lang="en-US" b="1" i="1" dirty="0" smtClean="0"/>
              <a:t>list</a:t>
            </a:r>
            <a:r>
              <a:rPr lang="en-US" dirty="0" smtClean="0"/>
              <a:t> to hold our data</a:t>
            </a:r>
          </a:p>
          <a:p>
            <a:pPr lvl="1"/>
            <a:r>
              <a:rPr lang="en-US" sz="3200" dirty="0" smtClean="0"/>
              <a:t>A list is a </a:t>
            </a:r>
            <a:r>
              <a:rPr lang="en-US" sz="3200" b="1" i="1" dirty="0" smtClean="0"/>
              <a:t>data structure</a:t>
            </a:r>
            <a:r>
              <a:rPr lang="en-US" sz="3200" dirty="0" smtClean="0"/>
              <a:t>: something that holds multiple pieces of data in one structure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338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Lists: Individual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89093" cy="4156799"/>
          </a:xfrm>
        </p:spPr>
        <p:txBody>
          <a:bodyPr/>
          <a:lstStyle/>
          <a:p>
            <a:r>
              <a:rPr lang="en-US" dirty="0" smtClean="0"/>
              <a:t>We need an easy way to refer to each individual variable in our </a:t>
            </a:r>
            <a:r>
              <a:rPr lang="en-US" dirty="0" smtClean="0"/>
              <a:t>list</a:t>
            </a:r>
          </a:p>
          <a:p>
            <a:r>
              <a:rPr lang="en-US" dirty="0" smtClean="0"/>
              <a:t>What are some possibilities?</a:t>
            </a:r>
            <a:endParaRPr lang="en-US" dirty="0" smtClean="0"/>
          </a:p>
          <a:p>
            <a:pPr lvl="1"/>
            <a:r>
              <a:rPr lang="en-US" dirty="0" smtClean="0"/>
              <a:t>Math uses subscripts 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Instructions use numbers (“Step 1: Combine…”)</a:t>
            </a:r>
          </a:p>
          <a:p>
            <a:pPr lvl="3"/>
            <a:endParaRPr lang="en-US" dirty="0"/>
          </a:p>
          <a:p>
            <a:r>
              <a:rPr lang="en-US" dirty="0" smtClean="0"/>
              <a:t>Programming languages use a different syntax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x[1]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x[0]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instructions[1]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point[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4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in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are numbered the same as strings</a:t>
            </a:r>
          </a:p>
          <a:p>
            <a:pPr lvl="1"/>
            <a:r>
              <a:rPr lang="en-US" dirty="0" smtClean="0"/>
              <a:t>Index from the left:		start at 0</a:t>
            </a:r>
          </a:p>
          <a:p>
            <a:pPr lvl="1"/>
            <a:r>
              <a:rPr lang="en-US" dirty="0" smtClean="0"/>
              <a:t>Index from the right:	start at 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822560"/>
              </p:ext>
            </p:extLst>
          </p:nvPr>
        </p:nvGraphicFramePr>
        <p:xfrm>
          <a:off x="1524000" y="3868329"/>
          <a:ext cx="5890055" cy="2646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8011"/>
                <a:gridCol w="1178011"/>
                <a:gridCol w="1178011"/>
                <a:gridCol w="1178011"/>
                <a:gridCol w="1178011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en-US" sz="3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3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3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3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3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8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3852</TotalTime>
  <Words>2507</Words>
  <Application>Microsoft Office PowerPoint</Application>
  <PresentationFormat>On-screen Show (4:3)</PresentationFormat>
  <Paragraphs>621</Paragraphs>
  <Slides>56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08 – Lists</vt:lpstr>
      <vt:lpstr>Last Class We Covered</vt:lpstr>
      <vt:lpstr>Any Questions from Last Time?</vt:lpstr>
      <vt:lpstr>Today’s Objectives</vt:lpstr>
      <vt:lpstr>Introduction to Lists</vt:lpstr>
      <vt:lpstr>Exercise: Average Three Numbers</vt:lpstr>
      <vt:lpstr>Using Lists</vt:lpstr>
      <vt:lpstr>Using Lists: Individual Variables</vt:lpstr>
      <vt:lpstr>Numbering in Lists</vt:lpstr>
      <vt:lpstr>List Syntax</vt:lpstr>
      <vt:lpstr>Properties of a List</vt:lpstr>
      <vt:lpstr>List Example: Grocery List</vt:lpstr>
      <vt:lpstr>List Example: Grocery List</vt:lpstr>
      <vt:lpstr>Grocery List Code</vt:lpstr>
      <vt:lpstr>Grocery List Demonstration</vt:lpstr>
      <vt:lpstr>List Example: Grocery List</vt:lpstr>
      <vt:lpstr>Mutating Lists</vt:lpstr>
      <vt:lpstr>Mutating Lists</vt:lpstr>
      <vt:lpstr>Two List Functions</vt:lpstr>
      <vt:lpstr>List Function: append()</vt:lpstr>
      <vt:lpstr>Example of append()</vt:lpstr>
      <vt:lpstr>Example of append()</vt:lpstr>
      <vt:lpstr>List Function: remove()</vt:lpstr>
      <vt:lpstr>Example of remove()</vt:lpstr>
      <vt:lpstr>Example of remove()</vt:lpstr>
      <vt:lpstr>Example of remove()</vt:lpstr>
      <vt:lpstr>Sentinel Values and while Loops</vt:lpstr>
      <vt:lpstr>When to Use while Loops</vt:lpstr>
      <vt:lpstr>Sentinel Values</vt:lpstr>
      <vt:lpstr>Sentinel Loop Example</vt:lpstr>
      <vt:lpstr>Sentinel Loop Example</vt:lpstr>
      <vt:lpstr>Sentinel Loop Example</vt:lpstr>
      <vt:lpstr>Priming Reads</vt:lpstr>
      <vt:lpstr>Loop Without a Priming Read</vt:lpstr>
      <vt:lpstr>Example Without a Priming Read</vt:lpstr>
      <vt:lpstr>Sentinel Loop Style Choice</vt:lpstr>
      <vt:lpstr>Time for…</vt:lpstr>
      <vt:lpstr>Livecoding: Updated Grocery List</vt:lpstr>
      <vt:lpstr>Other List Operations</vt:lpstr>
      <vt:lpstr>Previously Seen Operations</vt:lpstr>
      <vt:lpstr>Concatenation</vt:lpstr>
      <vt:lpstr>Repetition</vt:lpstr>
      <vt:lpstr>Indexing</vt:lpstr>
      <vt:lpstr>Slicing</vt:lpstr>
      <vt:lpstr>.lower() and .upper()</vt:lpstr>
      <vt:lpstr>.len()</vt:lpstr>
      <vt:lpstr>Two-Dimensional Lists</vt:lpstr>
      <vt:lpstr>Two-Dimensional Lists</vt:lpstr>
      <vt:lpstr>Two-Dimensional Lists: A Grid</vt:lpstr>
      <vt:lpstr>Two-Dimensional Lists: A Grid</vt:lpstr>
      <vt:lpstr>Two-Dimensional Lists: A Grid</vt:lpstr>
      <vt:lpstr>Lists of Strings</vt:lpstr>
      <vt:lpstr>Lists of Strings</vt:lpstr>
      <vt:lpstr>Practice: List of Strings</vt:lpstr>
      <vt:lpstr>Practice: List of Strings (Advanced)</vt:lpstr>
      <vt:lpstr>Practice Problems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104</cp:revision>
  <dcterms:created xsi:type="dcterms:W3CDTF">2014-05-05T14:25:42Z</dcterms:created>
  <dcterms:modified xsi:type="dcterms:W3CDTF">2016-09-29T17:54:49Z</dcterms:modified>
</cp:coreProperties>
</file>